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2" r:id="rId1"/>
    <p:sldMasterId id="2147483732" r:id="rId2"/>
  </p:sldMasterIdLst>
  <p:sldIdLst>
    <p:sldId id="256" r:id="rId3"/>
    <p:sldId id="271" r:id="rId4"/>
    <p:sldId id="267" r:id="rId5"/>
    <p:sldId id="272" r:id="rId6"/>
    <p:sldId id="279" r:id="rId7"/>
    <p:sldId id="280" r:id="rId8"/>
    <p:sldId id="281" r:id="rId9"/>
    <p:sldId id="282" r:id="rId10"/>
    <p:sldId id="283" r:id="rId11"/>
    <p:sldId id="284" r:id="rId12"/>
    <p:sldId id="310" r:id="rId13"/>
    <p:sldId id="285" r:id="rId14"/>
    <p:sldId id="306" r:id="rId15"/>
    <p:sldId id="307" r:id="rId16"/>
    <p:sldId id="308" r:id="rId17"/>
    <p:sldId id="309" r:id="rId18"/>
    <p:sldId id="292" r:id="rId19"/>
    <p:sldId id="305" r:id="rId20"/>
    <p:sldId id="290" r:id="rId21"/>
    <p:sldId id="291" r:id="rId22"/>
    <p:sldId id="294" r:id="rId23"/>
    <p:sldId id="293" r:id="rId24"/>
    <p:sldId id="295" r:id="rId25"/>
    <p:sldId id="299" r:id="rId26"/>
    <p:sldId id="300" r:id="rId27"/>
    <p:sldId id="301" r:id="rId28"/>
    <p:sldId id="287" r:id="rId29"/>
    <p:sldId id="288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Wingdings 2" panose="05020102010507070707" pitchFamily="18" charset="2"/>
      <p:regular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74D"/>
    <a:srgbClr val="8F9EC4"/>
    <a:srgbClr val="6B9FC7"/>
    <a:srgbClr val="FF3399"/>
    <a:srgbClr val="6573A7"/>
    <a:srgbClr val="4E6294"/>
    <a:srgbClr val="3A4966"/>
    <a:srgbClr val="A6C5DD"/>
    <a:srgbClr val="798DB3"/>
    <a:srgbClr val="A3A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0" autoAdjust="0"/>
    <p:restoredTop sz="94660"/>
  </p:normalViewPr>
  <p:slideViewPr>
    <p:cSldViewPr snapToGrid="0">
      <p:cViewPr varScale="1">
        <p:scale>
          <a:sx n="84" d="100"/>
          <a:sy n="84" d="100"/>
        </p:scale>
        <p:origin x="274" y="77"/>
      </p:cViewPr>
      <p:guideLst>
        <p:guide orient="horz" pos="935"/>
        <p:guide pos="211"/>
        <p:guide pos="746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4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2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97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70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6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61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06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52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95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8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98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79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44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0366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7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1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3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4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4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7554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1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2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4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3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0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8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5417183-BB59-4FCA-AB75-F90273CA987D}" type="datetimeFigureOut">
              <a:rPr lang="ko-KR" altLang="en-US" smtClean="0"/>
              <a:t>2018-07-13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EBC0-C9AF-40F6-9681-F25EB1EF3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6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7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그룹 2153">
            <a:extLst>
              <a:ext uri="{FF2B5EF4-FFF2-40B4-BE49-F238E27FC236}">
                <a16:creationId xmlns:a16="http://schemas.microsoft.com/office/drawing/2014/main" id="{B4F81417-2788-4275-9A40-0902DE8091A2}"/>
              </a:ext>
            </a:extLst>
          </p:cNvPr>
          <p:cNvGrpSpPr/>
          <p:nvPr/>
        </p:nvGrpSpPr>
        <p:grpSpPr>
          <a:xfrm>
            <a:off x="5485079" y="1064159"/>
            <a:ext cx="1221841" cy="1383927"/>
            <a:chOff x="5812854" y="1709617"/>
            <a:chExt cx="1221841" cy="1383927"/>
          </a:xfrm>
        </p:grpSpPr>
        <p:sp>
          <p:nvSpPr>
            <p:cNvPr id="2153" name="타원 2152">
              <a:extLst>
                <a:ext uri="{FF2B5EF4-FFF2-40B4-BE49-F238E27FC236}">
                  <a16:creationId xmlns:a16="http://schemas.microsoft.com/office/drawing/2014/main" id="{02A53157-B1FD-44CA-80D1-A5C31776AF67}"/>
                </a:ext>
              </a:extLst>
            </p:cNvPr>
            <p:cNvSpPr/>
            <p:nvPr/>
          </p:nvSpPr>
          <p:spPr>
            <a:xfrm>
              <a:off x="5812854" y="1709617"/>
              <a:ext cx="1221841" cy="12218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52" name="그림 2151">
              <a:extLst>
                <a:ext uri="{FF2B5EF4-FFF2-40B4-BE49-F238E27FC236}">
                  <a16:creationId xmlns:a16="http://schemas.microsoft.com/office/drawing/2014/main" id="{87E8FC3E-B7AC-4FF7-890C-13587B81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645" y="1978559"/>
              <a:ext cx="890260" cy="11149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478A09-E0E9-4360-8EE1-FE7406182A6C}"/>
              </a:ext>
            </a:extLst>
          </p:cNvPr>
          <p:cNvSpPr txBox="1"/>
          <p:nvPr/>
        </p:nvSpPr>
        <p:spPr>
          <a:xfrm>
            <a:off x="3281529" y="3232466"/>
            <a:ext cx="56289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defRPr/>
            </a:pP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스프링 프레임워크 기반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1">
              <a:defRPr/>
            </a:pP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추천 웹 프로그래밍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F5946-9400-4164-8422-2FF66B41D330}"/>
              </a:ext>
            </a:extLst>
          </p:cNvPr>
          <p:cNvSpPr txBox="1"/>
          <p:nvPr/>
        </p:nvSpPr>
        <p:spPr>
          <a:xfrm>
            <a:off x="3281529" y="2863134"/>
            <a:ext cx="562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협업 필터링 알고리즘을 이용한</a:t>
            </a:r>
            <a:endParaRPr lang="en-US" altLang="ko-KR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33842-B0C8-40B1-9B64-AB378C7D29C8}"/>
              </a:ext>
            </a:extLst>
          </p:cNvPr>
          <p:cNvSpPr txBox="1"/>
          <p:nvPr/>
        </p:nvSpPr>
        <p:spPr>
          <a:xfrm>
            <a:off x="3281529" y="5042251"/>
            <a:ext cx="562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김민수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이종민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김용진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김희은  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조장 김지웅  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1189A-1606-43F9-9D0E-4357ECF47D4F}"/>
              </a:ext>
            </a:extLst>
          </p:cNvPr>
          <p:cNvSpPr txBox="1"/>
          <p:nvPr/>
        </p:nvSpPr>
        <p:spPr>
          <a:xfrm>
            <a:off x="3281529" y="5565471"/>
            <a:ext cx="562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2018. 07. 13.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0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60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이론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725783" y="718459"/>
            <a:ext cx="921366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8B4C9-4439-458B-8A0F-867718138547}"/>
              </a:ext>
            </a:extLst>
          </p:cNvPr>
          <p:cNvSpPr txBox="1"/>
          <p:nvPr/>
        </p:nvSpPr>
        <p:spPr>
          <a:xfrm>
            <a:off x="3219821" y="1096483"/>
            <a:ext cx="5769775" cy="95410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피어슨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상관계수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(2/2)</a:t>
            </a:r>
          </a:p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(Pearson correlation coefficient)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290" name="Picture 2" descr="íì¼:ê³ì°ì.gif">
            <a:extLst>
              <a:ext uri="{FF2B5EF4-FFF2-40B4-BE49-F238E27FC236}">
                <a16:creationId xmlns:a16="http://schemas.microsoft.com/office/drawing/2014/main" id="{E122FA8F-03F7-4AEE-B069-410A116E9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28260"/>
            <a:ext cx="71628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39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7" y="487626"/>
            <a:ext cx="127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ERD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</p:cNvCxnSpPr>
          <p:nvPr/>
        </p:nvCxnSpPr>
        <p:spPr>
          <a:xfrm flipH="1">
            <a:off x="2258568" y="718459"/>
            <a:ext cx="9680883" cy="3917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95729" y="646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39376928" descr="EMB00000c800e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345" y="1103675"/>
            <a:ext cx="6903719" cy="531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275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시퀀스 다이어그램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3875314" y="718459"/>
            <a:ext cx="806413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843" y="1736236"/>
            <a:ext cx="6167729" cy="4576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8B4C9-4439-458B-8A0F-867718138547}"/>
              </a:ext>
            </a:extLst>
          </p:cNvPr>
          <p:cNvSpPr txBox="1"/>
          <p:nvPr/>
        </p:nvSpPr>
        <p:spPr>
          <a:xfrm>
            <a:off x="4810242" y="1258407"/>
            <a:ext cx="2588934" cy="400110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Imagae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Board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33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275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시퀀스 다이어그램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3875314" y="718459"/>
            <a:ext cx="806413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8B4C9-4439-458B-8A0F-867718138547}"/>
              </a:ext>
            </a:extLst>
          </p:cNvPr>
          <p:cNvSpPr txBox="1"/>
          <p:nvPr/>
        </p:nvSpPr>
        <p:spPr>
          <a:xfrm>
            <a:off x="4810242" y="1258407"/>
            <a:ext cx="2588934" cy="400110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Member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537" y="1733163"/>
            <a:ext cx="8962344" cy="50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275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시퀀스 다이어그램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3875314" y="718459"/>
            <a:ext cx="806413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8B4C9-4439-458B-8A0F-867718138547}"/>
              </a:ext>
            </a:extLst>
          </p:cNvPr>
          <p:cNvSpPr txBox="1"/>
          <p:nvPr/>
        </p:nvSpPr>
        <p:spPr>
          <a:xfrm>
            <a:off x="4810242" y="1258407"/>
            <a:ext cx="2588934" cy="400110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Letter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46" y="1778746"/>
            <a:ext cx="11145125" cy="449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275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시퀀스 다이어그램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3875314" y="718459"/>
            <a:ext cx="806413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8B4C9-4439-458B-8A0F-867718138547}"/>
              </a:ext>
            </a:extLst>
          </p:cNvPr>
          <p:cNvSpPr txBox="1"/>
          <p:nvPr/>
        </p:nvSpPr>
        <p:spPr>
          <a:xfrm>
            <a:off x="4810242" y="1258407"/>
            <a:ext cx="2588934" cy="400110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QNA Board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2072141"/>
            <a:ext cx="10450907" cy="395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275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시퀀스 다이어그램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3875314" y="718459"/>
            <a:ext cx="806413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8B4C9-4439-458B-8A0F-867718138547}"/>
              </a:ext>
            </a:extLst>
          </p:cNvPr>
          <p:cNvSpPr txBox="1"/>
          <p:nvPr/>
        </p:nvSpPr>
        <p:spPr>
          <a:xfrm>
            <a:off x="4810242" y="1258407"/>
            <a:ext cx="2588934" cy="400110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Movie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07" y="1754154"/>
            <a:ext cx="6808803" cy="46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0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54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664823" y="718459"/>
            <a:ext cx="9274630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955" y="5648288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21" y="1913081"/>
            <a:ext cx="4615200" cy="3133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7671066" y="5652266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74" y="1913081"/>
            <a:ext cx="4613429" cy="31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54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664823" y="718459"/>
            <a:ext cx="9274630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955" y="5648288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친구요청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7671066" y="5652266"/>
            <a:ext cx="2009243" cy="30777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친구관리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21" y="1913081"/>
            <a:ext cx="4615200" cy="3262938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43" y="1921846"/>
            <a:ext cx="4615200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9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54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664823" y="718459"/>
            <a:ext cx="9274630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7672895" y="5654365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게시물 작성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F34ABE-C46A-41B1-9BE4-EE0639D6FB7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28630" y="1943974"/>
            <a:ext cx="4615200" cy="313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BD51C9-5F0A-4A69-942E-414D0B6DA9E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54025" y="1943974"/>
            <a:ext cx="4615200" cy="313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955" y="5648288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리뷰게시판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7671066" y="5652266"/>
            <a:ext cx="2009243" cy="30777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게시글입력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3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7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6A35448-9FCD-46FB-B894-F7E401E7F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" y="2093002"/>
            <a:ext cx="10110651" cy="267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0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54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664823" y="718459"/>
            <a:ext cx="9274630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000" y="5640173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게시글확인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AD3E4F-CEC8-4D66-9C2C-4949DA55A6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95865" y="1934645"/>
            <a:ext cx="4615200" cy="313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068" y="2575308"/>
            <a:ext cx="4615200" cy="1736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955" y="5648288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게시글확인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7671066" y="5652266"/>
            <a:ext cx="2009243" cy="30777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댓글작성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9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54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664823" y="718459"/>
            <a:ext cx="9274630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42001848" descr="EMB00000c800df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976" y="2187654"/>
            <a:ext cx="4615200" cy="272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541997672" descr="EMB00000c800df9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087" y="2760823"/>
            <a:ext cx="4615200" cy="157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955" y="5648288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쪽지쓰기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7671066" y="5652266"/>
            <a:ext cx="2009243" cy="30777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쪽지확인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9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54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664823" y="718459"/>
            <a:ext cx="9274630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42018552" descr="EMB00000c800e1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47" y="1934023"/>
            <a:ext cx="4615200" cy="191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542001488" descr="EMB00000c800e23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47" y="3100440"/>
            <a:ext cx="4615200" cy="187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541995512" descr="EMB00000c800e3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087" y="1927307"/>
            <a:ext cx="4615200" cy="30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000" y="5640173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게시글확인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955" y="5648288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쪽지삭제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7671066" y="5652266"/>
            <a:ext cx="2009243" cy="30777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답장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0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54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664823" y="718459"/>
            <a:ext cx="9274630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87" y="2354197"/>
            <a:ext cx="4615200" cy="23869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21" y="2361409"/>
            <a:ext cx="4615200" cy="2372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000" y="5640173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게시글확인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955" y="5648288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리뷰게시판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7671066" y="5652266"/>
            <a:ext cx="2009243" cy="30777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글쓰기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43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54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664823" y="718459"/>
            <a:ext cx="9274630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21" y="2350592"/>
            <a:ext cx="4615200" cy="23941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87" y="2357803"/>
            <a:ext cx="4615200" cy="23797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000" y="5640173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게시글확인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955" y="5648288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글읽기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7671066" y="5652266"/>
            <a:ext cx="2009243" cy="30777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글수정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4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54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664823" y="718459"/>
            <a:ext cx="9274630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925" y="1980970"/>
            <a:ext cx="4313524" cy="31333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878" y="1980971"/>
            <a:ext cx="4581486" cy="31333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000" y="5640173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게시글확인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955" y="5648288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박스오피스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7671066" y="5652266"/>
            <a:ext cx="2009243" cy="30777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영화검색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평점등록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89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54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664823" y="718459"/>
            <a:ext cx="9274630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81" y="1972855"/>
            <a:ext cx="4335879" cy="31333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659" y="1986066"/>
            <a:ext cx="4340056" cy="31363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000" y="5640173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게시글확인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2520955" y="5648288"/>
            <a:ext cx="2009243" cy="307778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내영화목록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E6856-42BE-429B-AD88-D01C3BB92FF9}"/>
              </a:ext>
            </a:extLst>
          </p:cNvPr>
          <p:cNvSpPr txBox="1"/>
          <p:nvPr/>
        </p:nvSpPr>
        <p:spPr>
          <a:xfrm>
            <a:off x="7671066" y="5652266"/>
            <a:ext cx="2009243" cy="30777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영화추천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62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54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향후 계획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664823" y="718459"/>
            <a:ext cx="9274630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6" name="직사각형 15">
            <a:extLst>
              <a:ext uri="{FF2B5EF4-FFF2-40B4-BE49-F238E27FC236}">
                <a16:creationId xmlns:a16="http://schemas.microsoft.com/office/drawing/2014/main" id="{420791D5-2014-4801-BC2D-1E1B8908F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846" y="1554573"/>
            <a:ext cx="5706597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9pPr>
          </a:lstStyle>
          <a:p>
            <a:pPr eaLnBrk="1" latinLnBrk="1" hangingPunct="1"/>
            <a:r>
              <a:rPr lang="ko-KR" altLang="en-US" sz="2400" b="1" dirty="0" smtClean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알고리즘의 약점 보완</a:t>
            </a:r>
            <a:endParaRPr lang="en-US" altLang="ko-KR" sz="2400" b="1" dirty="0" smtClean="0">
              <a:solidFill>
                <a:srgbClr val="5A5C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/>
            <a:endParaRPr lang="en-US" altLang="ko-KR" sz="2400" b="1" dirty="0">
              <a:solidFill>
                <a:srgbClr val="5A5C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/>
            <a:r>
              <a:rPr lang="ko-KR" altLang="en-US" sz="2400" b="1" dirty="0" smtClean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영화에 따른 리뷰</a:t>
            </a:r>
            <a:r>
              <a:rPr lang="en-US" altLang="ko-KR" sz="2400" b="1" dirty="0" smtClean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 검색 기능 추가</a:t>
            </a:r>
            <a:endParaRPr lang="en-US" altLang="ko-KR" sz="2400" b="1" dirty="0" smtClean="0">
              <a:solidFill>
                <a:srgbClr val="5A5C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/>
            <a:endParaRPr lang="en-US" altLang="ko-KR" sz="2400" b="1" dirty="0">
              <a:solidFill>
                <a:srgbClr val="5A5C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/>
            <a:r>
              <a:rPr lang="ko-KR" altLang="en-US" sz="2400" b="1" dirty="0" smtClean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친구와의 비교 기능 추가</a:t>
            </a:r>
            <a:endParaRPr lang="en-US" altLang="ko-KR" sz="2400" b="1" dirty="0" smtClean="0">
              <a:solidFill>
                <a:srgbClr val="5A5C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/>
            <a:endParaRPr lang="en-US" altLang="ko-KR" sz="2400" b="1" dirty="0">
              <a:solidFill>
                <a:srgbClr val="5A5C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/>
            <a:r>
              <a:rPr lang="ko-KR" altLang="en-US" sz="2400" b="1" dirty="0" smtClean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친구와의 채팅 기능 추가</a:t>
            </a:r>
            <a:endParaRPr lang="en-US" altLang="ko-KR" sz="2400" b="1" dirty="0" smtClean="0">
              <a:solidFill>
                <a:srgbClr val="5A5C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8F7DEA-AB71-4156-9EC4-A835BDD0E8D2}"/>
              </a:ext>
            </a:extLst>
          </p:cNvPr>
          <p:cNvSpPr/>
          <p:nvPr/>
        </p:nvSpPr>
        <p:spPr>
          <a:xfrm>
            <a:off x="1163102" y="1484313"/>
            <a:ext cx="441077" cy="441077"/>
          </a:xfrm>
          <a:prstGeom prst="rect">
            <a:avLst/>
          </a:prstGeom>
          <a:solidFill>
            <a:srgbClr val="2C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0670AE-CC8F-46ED-91F3-6F0FF24268B7}"/>
              </a:ext>
            </a:extLst>
          </p:cNvPr>
          <p:cNvSpPr/>
          <p:nvPr/>
        </p:nvSpPr>
        <p:spPr>
          <a:xfrm>
            <a:off x="1148666" y="2256199"/>
            <a:ext cx="441077" cy="441077"/>
          </a:xfrm>
          <a:prstGeom prst="rect">
            <a:avLst/>
          </a:prstGeom>
          <a:solidFill>
            <a:srgbClr val="2C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A0DE6D-653C-4D10-8CE3-25B8F635AEF9}"/>
              </a:ext>
            </a:extLst>
          </p:cNvPr>
          <p:cNvSpPr/>
          <p:nvPr/>
        </p:nvSpPr>
        <p:spPr>
          <a:xfrm>
            <a:off x="1148666" y="2995213"/>
            <a:ext cx="441077" cy="441077"/>
          </a:xfrm>
          <a:prstGeom prst="rect">
            <a:avLst/>
          </a:prstGeom>
          <a:solidFill>
            <a:srgbClr val="2C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81A3CB-057F-42FA-B444-B79A475534F9}"/>
              </a:ext>
            </a:extLst>
          </p:cNvPr>
          <p:cNvSpPr/>
          <p:nvPr/>
        </p:nvSpPr>
        <p:spPr>
          <a:xfrm>
            <a:off x="1148666" y="3714570"/>
            <a:ext cx="441077" cy="441077"/>
          </a:xfrm>
          <a:prstGeom prst="rect">
            <a:avLst/>
          </a:prstGeom>
          <a:solidFill>
            <a:srgbClr val="2C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4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6268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7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A3B792-85FF-417D-8FAF-C4CE861129ED}"/>
              </a:ext>
            </a:extLst>
          </p:cNvPr>
          <p:cNvSpPr txBox="1"/>
          <p:nvPr/>
        </p:nvSpPr>
        <p:spPr>
          <a:xfrm>
            <a:off x="3050136" y="2939343"/>
            <a:ext cx="5628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defRPr/>
            </a:pPr>
            <a:r>
              <a:rPr lang="en-US" altLang="ko-KR" sz="5400" b="1" dirty="0">
                <a:solidFill>
                  <a:schemeClr val="bg1"/>
                </a:solidFill>
                <a:latin typeface="+mj-ea"/>
              </a:rPr>
              <a:t>Q &amp; A</a:t>
            </a:r>
            <a:endParaRPr lang="ko-KR" altLang="en-US" sz="5400" b="1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52"/>
          <a:stretch/>
        </p:blipFill>
        <p:spPr>
          <a:xfrm>
            <a:off x="6511793" y="2152851"/>
            <a:ext cx="1951069" cy="16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0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03ABF9C-4001-475F-976D-8C95AC264007}"/>
              </a:ext>
            </a:extLst>
          </p:cNvPr>
          <p:cNvGrpSpPr/>
          <p:nvPr/>
        </p:nvGrpSpPr>
        <p:grpSpPr>
          <a:xfrm>
            <a:off x="2676576" y="2081425"/>
            <a:ext cx="8768185" cy="3515693"/>
            <a:chOff x="3996235" y="2888109"/>
            <a:chExt cx="5725796" cy="2295816"/>
          </a:xfrm>
        </p:grpSpPr>
        <p:sp>
          <p:nvSpPr>
            <p:cNvPr id="61" name="직사각형 15">
              <a:extLst>
                <a:ext uri="{FF2B5EF4-FFF2-40B4-BE49-F238E27FC236}">
                  <a16:creationId xmlns:a16="http://schemas.microsoft.com/office/drawing/2014/main" id="{420791D5-2014-4801-BC2D-1E1B8908F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856" y="2936302"/>
              <a:ext cx="2448000" cy="1688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latinLnBrk="1" hangingPunct="1"/>
              <a:r>
                <a:rPr lang="ko-KR" altLang="en-US" sz="2400" b="1" dirty="0">
                  <a:solidFill>
                    <a:srgbClr val="5A5C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배경</a:t>
              </a:r>
              <a:endParaRPr lang="en-US" altLang="ko-KR" sz="24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endParaRPr lang="en-US" altLang="ko-KR" sz="24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r>
                <a:rPr lang="ko-KR" altLang="en-US" sz="2400" b="1" dirty="0">
                  <a:solidFill>
                    <a:srgbClr val="5A5C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환경</a:t>
              </a:r>
              <a:endParaRPr lang="en-US" altLang="ko-KR" sz="24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endParaRPr lang="en-US" altLang="ko-KR" sz="24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r>
                <a:rPr lang="ko-KR" altLang="en-US" sz="2400" b="1" dirty="0">
                  <a:solidFill>
                    <a:srgbClr val="5A5C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일정</a:t>
              </a:r>
              <a:endParaRPr lang="en-US" altLang="ko-KR" sz="24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endParaRPr lang="en-US" altLang="ko-KR" sz="24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r>
                <a:rPr lang="ko-KR" altLang="en-US" sz="2400" b="1" dirty="0">
                  <a:solidFill>
                    <a:srgbClr val="5A5C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이론 설명</a:t>
              </a:r>
              <a:endParaRPr lang="en-US" altLang="ko-KR" sz="10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98F7DEA-AB71-4156-9EC4-A835BDD0E8D2}"/>
                </a:ext>
              </a:extLst>
            </p:cNvPr>
            <p:cNvSpPr/>
            <p:nvPr/>
          </p:nvSpPr>
          <p:spPr>
            <a:xfrm>
              <a:off x="4005662" y="2890421"/>
              <a:ext cx="288032" cy="288032"/>
            </a:xfrm>
            <a:prstGeom prst="rect">
              <a:avLst/>
            </a:prstGeom>
            <a:solidFill>
              <a:srgbClr val="2C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1</a:t>
              </a:r>
              <a:endParaRPr lang="ko-KR" altLang="en-US" sz="2000" b="1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80670AE-CC8F-46ED-91F3-6F0FF24268B7}"/>
                </a:ext>
              </a:extLst>
            </p:cNvPr>
            <p:cNvSpPr/>
            <p:nvPr/>
          </p:nvSpPr>
          <p:spPr>
            <a:xfrm>
              <a:off x="3996235" y="3394477"/>
              <a:ext cx="288032" cy="288032"/>
            </a:xfrm>
            <a:prstGeom prst="rect">
              <a:avLst/>
            </a:prstGeom>
            <a:solidFill>
              <a:srgbClr val="2C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2</a:t>
              </a:r>
              <a:endParaRPr lang="ko-KR" altLang="en-US" sz="2000" b="1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4A0DE6D-653C-4D10-8CE3-25B8F635AEF9}"/>
                </a:ext>
              </a:extLst>
            </p:cNvPr>
            <p:cNvSpPr/>
            <p:nvPr/>
          </p:nvSpPr>
          <p:spPr>
            <a:xfrm>
              <a:off x="3996235" y="3877068"/>
              <a:ext cx="288032" cy="288032"/>
            </a:xfrm>
            <a:prstGeom prst="rect">
              <a:avLst/>
            </a:prstGeom>
            <a:solidFill>
              <a:srgbClr val="2C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3</a:t>
              </a:r>
              <a:endParaRPr lang="ko-KR" altLang="en-US" sz="2000" b="1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481A3CB-057F-42FA-B444-B79A475534F9}"/>
                </a:ext>
              </a:extLst>
            </p:cNvPr>
            <p:cNvSpPr/>
            <p:nvPr/>
          </p:nvSpPr>
          <p:spPr>
            <a:xfrm>
              <a:off x="3996235" y="4346822"/>
              <a:ext cx="288032" cy="288032"/>
            </a:xfrm>
            <a:prstGeom prst="rect">
              <a:avLst/>
            </a:prstGeom>
            <a:solidFill>
              <a:srgbClr val="2C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4</a:t>
              </a:r>
              <a:endParaRPr lang="ko-KR" altLang="en-US" sz="2000" b="1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86B8F0E-F83C-49C8-85D7-44DE409D962D}"/>
                </a:ext>
              </a:extLst>
            </p:cNvPr>
            <p:cNvSpPr/>
            <p:nvPr/>
          </p:nvSpPr>
          <p:spPr>
            <a:xfrm>
              <a:off x="6876283" y="2888109"/>
              <a:ext cx="288032" cy="288032"/>
            </a:xfrm>
            <a:prstGeom prst="rect">
              <a:avLst/>
            </a:prstGeom>
            <a:solidFill>
              <a:srgbClr val="2C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5</a:t>
              </a:r>
              <a:endParaRPr lang="ko-KR" altLang="en-US" sz="2000" b="1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C88694C-DD90-41F1-A8C2-C7705F316DC4}"/>
                </a:ext>
              </a:extLst>
            </p:cNvPr>
            <p:cNvSpPr/>
            <p:nvPr/>
          </p:nvSpPr>
          <p:spPr>
            <a:xfrm>
              <a:off x="6876283" y="3375924"/>
              <a:ext cx="288032" cy="288032"/>
            </a:xfrm>
            <a:prstGeom prst="rect">
              <a:avLst/>
            </a:prstGeom>
            <a:solidFill>
              <a:srgbClr val="2C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6</a:t>
              </a:r>
              <a:endParaRPr lang="ko-KR" altLang="en-US" sz="2000" b="1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92DCFA0-06A8-4ADE-964B-E471DC6D3BC0}"/>
                </a:ext>
              </a:extLst>
            </p:cNvPr>
            <p:cNvSpPr/>
            <p:nvPr/>
          </p:nvSpPr>
          <p:spPr>
            <a:xfrm>
              <a:off x="6876283" y="3861126"/>
              <a:ext cx="288032" cy="288032"/>
            </a:xfrm>
            <a:prstGeom prst="rect">
              <a:avLst/>
            </a:prstGeom>
            <a:solidFill>
              <a:srgbClr val="2C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7</a:t>
              </a:r>
              <a:endParaRPr lang="ko-KR" altLang="en-US" sz="2000" b="1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97429D-62A5-48BC-9081-3E9C71759AF9}"/>
                </a:ext>
              </a:extLst>
            </p:cNvPr>
            <p:cNvSpPr/>
            <p:nvPr/>
          </p:nvSpPr>
          <p:spPr>
            <a:xfrm>
              <a:off x="6885710" y="4330882"/>
              <a:ext cx="288032" cy="288032"/>
            </a:xfrm>
            <a:prstGeom prst="rect">
              <a:avLst/>
            </a:prstGeom>
            <a:solidFill>
              <a:srgbClr val="2C3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8</a:t>
              </a:r>
              <a:endParaRPr lang="ko-KR" altLang="en-US" sz="2000" b="1" dirty="0"/>
            </a:p>
          </p:txBody>
        </p:sp>
        <p:sp>
          <p:nvSpPr>
            <p:cNvPr id="70" name="직사각형 15">
              <a:extLst>
                <a:ext uri="{FF2B5EF4-FFF2-40B4-BE49-F238E27FC236}">
                  <a16:creationId xmlns:a16="http://schemas.microsoft.com/office/drawing/2014/main" id="{EBB7D828-7D60-4E5B-AEDE-D6AC901E5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4031" y="2912805"/>
              <a:ext cx="2448000" cy="2271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latinLnBrk="1" hangingPunct="1"/>
              <a:r>
                <a:rPr lang="en-US" altLang="ko-KR" sz="2400" b="1" dirty="0" smtClean="0">
                  <a:solidFill>
                    <a:srgbClr val="5A5C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ERD</a:t>
              </a:r>
              <a:endParaRPr lang="en-US" altLang="ko-KR" sz="2400" b="1" dirty="0" smtClean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endParaRPr lang="en-US" altLang="ko-KR" sz="24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r>
                <a:rPr lang="ko-KR" altLang="en-US" sz="2400" b="1" dirty="0" smtClean="0">
                  <a:solidFill>
                    <a:srgbClr val="5A5C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시퀀스 </a:t>
              </a:r>
              <a:r>
                <a:rPr lang="ko-KR" altLang="en-US" sz="2400" b="1" dirty="0">
                  <a:solidFill>
                    <a:srgbClr val="5A5C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sz="24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endParaRPr lang="en-US" altLang="ko-KR" sz="24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r>
                <a:rPr lang="ko-KR" altLang="en-US" sz="2400" b="1" dirty="0" err="1" smtClean="0">
                  <a:solidFill>
                    <a:srgbClr val="5A5C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기능설명</a:t>
              </a:r>
              <a:endParaRPr lang="en-US" altLang="ko-KR" sz="2400" b="1" dirty="0" smtClean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endParaRPr lang="en-US" altLang="ko-KR" sz="24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atinLnBrk="1"/>
              <a:r>
                <a:rPr lang="ko-KR" altLang="en-US" sz="2400" b="1" dirty="0" smtClean="0">
                  <a:solidFill>
                    <a:srgbClr val="5A5C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향후 계획</a:t>
              </a:r>
              <a:endParaRPr lang="en-US" altLang="ko-KR" sz="2400" b="1" dirty="0" smtClean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atinLnBrk="1"/>
              <a:endParaRPr lang="en-US" altLang="ko-KR" sz="2400" b="1" dirty="0" smtClean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r>
                <a:rPr lang="en-US" altLang="ko-KR" sz="2400" b="1" dirty="0" smtClean="0">
                  <a:solidFill>
                    <a:srgbClr val="5A5C6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 &amp; A</a:t>
              </a:r>
              <a:endParaRPr lang="en-US" altLang="ko-KR" sz="24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latinLnBrk="1" hangingPunct="1"/>
              <a:endParaRPr lang="en-US" altLang="ko-KR" sz="1000" b="1" dirty="0">
                <a:solidFill>
                  <a:srgbClr val="5A5C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2D407B5-50B6-4921-9343-3F06E99469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3663"/>
            <a:ext cx="1029589" cy="1029589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86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목차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1979655" y="718459"/>
            <a:ext cx="9959796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97429D-62A5-48BC-9081-3E9C71759AF9}"/>
              </a:ext>
            </a:extLst>
          </p:cNvPr>
          <p:cNvSpPr/>
          <p:nvPr/>
        </p:nvSpPr>
        <p:spPr>
          <a:xfrm>
            <a:off x="7116607" y="4964420"/>
            <a:ext cx="441077" cy="441077"/>
          </a:xfrm>
          <a:prstGeom prst="rect">
            <a:avLst/>
          </a:prstGeom>
          <a:solidFill>
            <a:srgbClr val="2C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9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4536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60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배경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725783" y="718459"/>
            <a:ext cx="921366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07C487-D688-4270-8649-B8252D13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780" y="3395804"/>
            <a:ext cx="3810000" cy="952500"/>
          </a:xfrm>
          <a:prstGeom prst="rect">
            <a:avLst/>
          </a:prstGeom>
        </p:spPr>
      </p:pic>
      <p:pic>
        <p:nvPicPr>
          <p:cNvPr id="7172" name="Picture 4" descr="ë·íë¦­ì¤ CIì ëí ì´ë¯¸ì§ ê²ìê²°ê³¼">
            <a:extLst>
              <a:ext uri="{FF2B5EF4-FFF2-40B4-BE49-F238E27FC236}">
                <a16:creationId xmlns:a16="http://schemas.microsoft.com/office/drawing/2014/main" id="{C80DA90A-EE0C-4A2E-BD70-CA34B30D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49" y="2616380"/>
            <a:ext cx="4286794" cy="251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53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60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환경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725783" y="718459"/>
            <a:ext cx="921366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FF62EAF-0CA7-4685-9E99-8A08F44B3468}"/>
              </a:ext>
            </a:extLst>
          </p:cNvPr>
          <p:cNvGrpSpPr/>
          <p:nvPr/>
        </p:nvGrpSpPr>
        <p:grpSpPr>
          <a:xfrm>
            <a:off x="3435185" y="1598667"/>
            <a:ext cx="7794864" cy="4695404"/>
            <a:chOff x="1993570" y="1174574"/>
            <a:chExt cx="5587104" cy="33655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7E6856-42BE-429B-AD88-D01C3BB92FF9}"/>
                </a:ext>
              </a:extLst>
            </p:cNvPr>
            <p:cNvSpPr txBox="1"/>
            <p:nvPr/>
          </p:nvSpPr>
          <p:spPr>
            <a:xfrm>
              <a:off x="1993570" y="1184759"/>
              <a:ext cx="1440160" cy="220605"/>
            </a:xfrm>
            <a:prstGeom prst="rect">
              <a:avLst/>
            </a:prstGeom>
            <a:solidFill>
              <a:srgbClr val="2C374D"/>
            </a:solidFill>
          </p:spPr>
          <p:txBody>
            <a:bodyPr wrap="square" rtlCol="0" anchor="ctr" anchorCtr="0">
              <a:spAutoFit/>
            </a:bodyPr>
            <a:lstStyle>
              <a:defPPr>
                <a:defRPr lang="ko-KR"/>
              </a:defPPr>
              <a:lvl1pPr algn="ctr">
                <a:defRPr sz="16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defRPr>
              </a:lvl1pPr>
            </a:lstStyle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JDK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40386E-602D-4298-955F-F3C1AB31B866}"/>
                </a:ext>
              </a:extLst>
            </p:cNvPr>
            <p:cNvSpPr txBox="1"/>
            <p:nvPr/>
          </p:nvSpPr>
          <p:spPr>
            <a:xfrm>
              <a:off x="1993570" y="1619338"/>
              <a:ext cx="1440160" cy="220605"/>
            </a:xfrm>
            <a:prstGeom prst="rect">
              <a:avLst/>
            </a:prstGeom>
            <a:solidFill>
              <a:srgbClr val="2C374D"/>
            </a:solidFill>
          </p:spPr>
          <p:txBody>
            <a:bodyPr wrap="square" rtlCol="0" anchor="ctr" anchorCtr="0">
              <a:spAutoFit/>
            </a:bodyPr>
            <a:lstStyle>
              <a:defPPr>
                <a:defRPr lang="ko-KR"/>
              </a:defPPr>
              <a:lvl1pPr algn="ctr">
                <a:defRPr sz="16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defRPr>
              </a:lvl1pPr>
            </a:lstStyle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개발 기술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BA8A43-0998-4F45-A1B6-226A84B993D2}"/>
                </a:ext>
              </a:extLst>
            </p:cNvPr>
            <p:cNvSpPr txBox="1"/>
            <p:nvPr/>
          </p:nvSpPr>
          <p:spPr>
            <a:xfrm>
              <a:off x="1993570" y="2053917"/>
              <a:ext cx="1440160" cy="220605"/>
            </a:xfrm>
            <a:prstGeom prst="rect">
              <a:avLst/>
            </a:prstGeom>
            <a:solidFill>
              <a:srgbClr val="2C374D"/>
            </a:solidFill>
          </p:spPr>
          <p:txBody>
            <a:bodyPr wrap="square" rtlCol="0" anchor="ctr" anchorCtr="0">
              <a:spAutoFit/>
            </a:bodyPr>
            <a:lstStyle>
              <a:defPPr>
                <a:defRPr lang="ko-KR"/>
              </a:defPPr>
              <a:lvl1pPr algn="ctr">
                <a:defRPr sz="16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defRPr>
              </a:lvl1pPr>
            </a:lstStyle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IDE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D45F4A-ED9E-46D6-A294-413F2561B1EF}"/>
                </a:ext>
              </a:extLst>
            </p:cNvPr>
            <p:cNvSpPr txBox="1"/>
            <p:nvPr/>
          </p:nvSpPr>
          <p:spPr>
            <a:xfrm>
              <a:off x="1993570" y="2488496"/>
              <a:ext cx="1440160" cy="220605"/>
            </a:xfrm>
            <a:prstGeom prst="rect">
              <a:avLst/>
            </a:prstGeom>
            <a:solidFill>
              <a:srgbClr val="2C374D"/>
            </a:solidFill>
          </p:spPr>
          <p:txBody>
            <a:bodyPr wrap="square" rtlCol="0" anchor="ctr" anchorCtr="0">
              <a:spAutoFit/>
            </a:bodyPr>
            <a:lstStyle>
              <a:defPPr>
                <a:defRPr lang="ko-KR"/>
              </a:defPPr>
              <a:lvl1pPr algn="ctr">
                <a:defRPr sz="16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defRPr>
              </a:lvl1pPr>
            </a:lstStyle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DBMS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622C10-B151-4295-90E6-211B4674B22C}"/>
                </a:ext>
              </a:extLst>
            </p:cNvPr>
            <p:cNvSpPr txBox="1"/>
            <p:nvPr/>
          </p:nvSpPr>
          <p:spPr>
            <a:xfrm>
              <a:off x="1993570" y="2927126"/>
              <a:ext cx="1440160" cy="220605"/>
            </a:xfrm>
            <a:prstGeom prst="rect">
              <a:avLst/>
            </a:prstGeom>
            <a:solidFill>
              <a:srgbClr val="2C374D"/>
            </a:solidFill>
          </p:spPr>
          <p:txBody>
            <a:bodyPr wrap="square" rtlCol="0" anchor="ctr" anchorCtr="0">
              <a:spAutoFit/>
            </a:bodyPr>
            <a:lstStyle>
              <a:defPPr>
                <a:defRPr lang="ko-KR"/>
              </a:defPPr>
              <a:lvl1pPr algn="ctr">
                <a:defRPr sz="16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defRPr>
              </a:lvl1pPr>
            </a:lstStyle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WAS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B76AD2-C7A9-41F2-A31B-1703A8642CE0}"/>
                </a:ext>
              </a:extLst>
            </p:cNvPr>
            <p:cNvSpPr txBox="1"/>
            <p:nvPr/>
          </p:nvSpPr>
          <p:spPr>
            <a:xfrm>
              <a:off x="1993570" y="3365756"/>
              <a:ext cx="1440160" cy="220605"/>
            </a:xfrm>
            <a:prstGeom prst="rect">
              <a:avLst/>
            </a:prstGeom>
            <a:solidFill>
              <a:srgbClr val="2C374D"/>
            </a:solidFill>
          </p:spPr>
          <p:txBody>
            <a:bodyPr wrap="square" rtlCol="0" anchor="ctr" anchorCtr="0">
              <a:spAutoFit/>
            </a:bodyPr>
            <a:lstStyle>
              <a:defPPr>
                <a:defRPr lang="ko-KR"/>
              </a:defPPr>
              <a:lvl1pPr algn="ctr">
                <a:defRPr sz="16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defRPr>
              </a:lvl1pPr>
            </a:lstStyle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Framework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616C78-DADD-4471-A8BA-4B36E1F1B249}"/>
                </a:ext>
              </a:extLst>
            </p:cNvPr>
            <p:cNvSpPr txBox="1"/>
            <p:nvPr/>
          </p:nvSpPr>
          <p:spPr>
            <a:xfrm>
              <a:off x="1993570" y="3801063"/>
              <a:ext cx="1440160" cy="220605"/>
            </a:xfrm>
            <a:prstGeom prst="rect">
              <a:avLst/>
            </a:prstGeom>
            <a:solidFill>
              <a:srgbClr val="2C374D"/>
            </a:solidFill>
          </p:spPr>
          <p:txBody>
            <a:bodyPr wrap="square" rtlCol="0" anchor="ctr" anchorCtr="0">
              <a:spAutoFit/>
            </a:bodyPr>
            <a:lstStyle>
              <a:defPPr>
                <a:defRPr lang="ko-KR"/>
              </a:defPPr>
              <a:lvl1pPr algn="ctr">
                <a:defRPr sz="16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defRPr>
              </a:lvl1pPr>
            </a:lstStyle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55037A-EF08-40F4-9F0C-8C04A8DD3626}"/>
                </a:ext>
              </a:extLst>
            </p:cNvPr>
            <p:cNvSpPr txBox="1"/>
            <p:nvPr/>
          </p:nvSpPr>
          <p:spPr>
            <a:xfrm>
              <a:off x="1993570" y="4236370"/>
              <a:ext cx="1440160" cy="220605"/>
            </a:xfrm>
            <a:prstGeom prst="rect">
              <a:avLst/>
            </a:prstGeom>
            <a:solidFill>
              <a:srgbClr val="2C374D"/>
            </a:solidFill>
          </p:spPr>
          <p:txBody>
            <a:bodyPr wrap="square" rtlCol="0" anchor="ctr" anchorCtr="0">
              <a:spAutoFit/>
            </a:bodyPr>
            <a:lstStyle>
              <a:defPPr>
                <a:defRPr lang="ko-KR"/>
              </a:defPPr>
              <a:lvl1pPr algn="ctr">
                <a:defRPr sz="16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M" panose="02020603020101020101" pitchFamily="18" charset="-127"/>
                  <a:ea typeface="서울남산체 M" panose="02020603020101020101" pitchFamily="18" charset="-127"/>
                </a:defRPr>
              </a:lvl1pPr>
            </a:lstStyle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OS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618A8E-6E26-44FB-AD76-916DE744A352}"/>
                </a:ext>
              </a:extLst>
            </p:cNvPr>
            <p:cNvSpPr txBox="1"/>
            <p:nvPr/>
          </p:nvSpPr>
          <p:spPr>
            <a:xfrm>
              <a:off x="3500096" y="1174574"/>
              <a:ext cx="1769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 SE 8u 121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8AE8A-7D1A-4E99-8B80-CE61074B8AC2}"/>
                </a:ext>
              </a:extLst>
            </p:cNvPr>
            <p:cNvSpPr txBox="1"/>
            <p:nvPr/>
          </p:nvSpPr>
          <p:spPr>
            <a:xfrm>
              <a:off x="3500096" y="1555422"/>
              <a:ext cx="4080578" cy="375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Servlet / JSP / </a:t>
              </a:r>
              <a:r>
                <a:rPr lang="en-US" altLang="ko-KR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JQuery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Ajax / </a:t>
              </a:r>
            </a:p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JavaScript / HTML5 / CSS3 / EL / JSTL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3E4ADA-805E-4388-B33C-06C6A3E6F4A6}"/>
                </a:ext>
              </a:extLst>
            </p:cNvPr>
            <p:cNvSpPr txBox="1"/>
            <p:nvPr/>
          </p:nvSpPr>
          <p:spPr>
            <a:xfrm>
              <a:off x="3500096" y="2056220"/>
              <a:ext cx="348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Eclipse </a:t>
              </a:r>
              <a:r>
                <a:rPr lang="en-US" altLang="ko-KR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JavaEE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IDE for </a:t>
              </a:r>
              <a:r>
                <a:rPr lang="en-US" altLang="ko-KR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WebDeveloper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BFB171-5263-4781-9894-8C55606BC836}"/>
                </a:ext>
              </a:extLst>
            </p:cNvPr>
            <p:cNvSpPr txBox="1"/>
            <p:nvPr/>
          </p:nvSpPr>
          <p:spPr>
            <a:xfrm>
              <a:off x="3500096" y="2491724"/>
              <a:ext cx="19613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Oracle 11g Release2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C7BDB7-01CB-4639-8AF1-25371BF0FB88}"/>
                </a:ext>
              </a:extLst>
            </p:cNvPr>
            <p:cNvSpPr txBox="1"/>
            <p:nvPr/>
          </p:nvSpPr>
          <p:spPr>
            <a:xfrm>
              <a:off x="3500096" y="2920088"/>
              <a:ext cx="18893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Apache Tomcat 8.5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B55EB1-245F-4691-B1F9-452CE88BB8D8}"/>
                </a:ext>
              </a:extLst>
            </p:cNvPr>
            <p:cNvSpPr txBox="1"/>
            <p:nvPr/>
          </p:nvSpPr>
          <p:spPr>
            <a:xfrm>
              <a:off x="3500096" y="3367012"/>
              <a:ext cx="2934919" cy="220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Spring-Framework / </a:t>
              </a:r>
              <a:r>
                <a:rPr lang="en-US" altLang="ko-KR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MyBatis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BootStrap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282974-B602-454C-BDFC-AB2645379C2B}"/>
                </a:ext>
              </a:extLst>
            </p:cNvPr>
            <p:cNvSpPr txBox="1"/>
            <p:nvPr/>
          </p:nvSpPr>
          <p:spPr>
            <a:xfrm>
              <a:off x="3500096" y="4232311"/>
              <a:ext cx="205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Windows10 / 64bit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98E1772-A095-4DDE-AC4E-E637C463085E}"/>
              </a:ext>
            </a:extLst>
          </p:cNvPr>
          <p:cNvSpPr txBox="1"/>
          <p:nvPr/>
        </p:nvSpPr>
        <p:spPr>
          <a:xfrm>
            <a:off x="5532661" y="5271414"/>
            <a:ext cx="4094661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영화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/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한국영화진흥위원회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openAPI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7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60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 일정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725783" y="718459"/>
            <a:ext cx="921366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5FB2E4A-E001-4649-B6A7-99B060B02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74765"/>
              </p:ext>
            </p:extLst>
          </p:nvPr>
        </p:nvGraphicFramePr>
        <p:xfrm>
          <a:off x="914400" y="2508068"/>
          <a:ext cx="10798607" cy="253447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69267">
                  <a:extLst>
                    <a:ext uri="{9D8B030D-6E8A-4147-A177-3AD203B41FA5}">
                      <a16:colId xmlns:a16="http://schemas.microsoft.com/office/drawing/2014/main" val="2762475562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4106363227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2619330250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1333713995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3570512426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1335208778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200824891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747559761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1110189178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1708820779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2495861315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2784646770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1697746161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477493636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2042238511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3305930735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124040851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1731535872"/>
                    </a:ext>
                  </a:extLst>
                </a:gridCol>
                <a:gridCol w="501630">
                  <a:extLst>
                    <a:ext uri="{9D8B030D-6E8A-4147-A177-3AD203B41FA5}">
                      <a16:colId xmlns:a16="http://schemas.microsoft.com/office/drawing/2014/main" val="3873628217"/>
                    </a:ext>
                  </a:extLst>
                </a:gridCol>
              </a:tblGrid>
              <a:tr h="374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6/25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7/1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2714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53649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논리설계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/DB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rgbClr val="6B9F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>
                    <a:solidFill>
                      <a:srgbClr val="6B9F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rgbClr val="6B9F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rgbClr val="6B9F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rgbClr val="6B9F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rgbClr val="6B9F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56587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87899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보완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7886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문서작성 </a:t>
                      </a:r>
                      <a:r>
                        <a:rPr lang="en-US" altLang="ko-KR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ppt </a:t>
                      </a:r>
                      <a:r>
                        <a:rPr lang="ko-KR" altLang="en-US" sz="12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9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50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60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이론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725783" y="718459"/>
            <a:ext cx="921366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8B4C9-4439-458B-8A0F-867718138547}"/>
              </a:ext>
            </a:extLst>
          </p:cNvPr>
          <p:cNvSpPr txBox="1"/>
          <p:nvPr/>
        </p:nvSpPr>
        <p:spPr>
          <a:xfrm>
            <a:off x="3219821" y="1531917"/>
            <a:ext cx="5769775" cy="95410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협업 필터링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(User-Collaborative Filtering)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7248A-9553-4E3D-9E29-3A26B1532624}"/>
              </a:ext>
            </a:extLst>
          </p:cNvPr>
          <p:cNvSpPr txBox="1"/>
          <p:nvPr/>
        </p:nvSpPr>
        <p:spPr>
          <a:xfrm>
            <a:off x="3004456" y="2976315"/>
            <a:ext cx="620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유사한 성향을 가진 사람을 기반으로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사람이 평가한 아이템을 추천 하는 방식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 descr="https://t1.daumcdn.net/cfile/tistory/2257D64755FDAFD425">
            <a:extLst>
              <a:ext uri="{FF2B5EF4-FFF2-40B4-BE49-F238E27FC236}">
                <a16:creationId xmlns:a16="http://schemas.microsoft.com/office/drawing/2014/main" id="{6323D4F5-E03C-4455-93E5-8BC1C10BE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856389" y="3777395"/>
            <a:ext cx="2371727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73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60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이론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725783" y="718459"/>
            <a:ext cx="921366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8B4C9-4439-458B-8A0F-867718138547}"/>
              </a:ext>
            </a:extLst>
          </p:cNvPr>
          <p:cNvSpPr txBox="1"/>
          <p:nvPr/>
        </p:nvSpPr>
        <p:spPr>
          <a:xfrm>
            <a:off x="3219821" y="1747360"/>
            <a:ext cx="5769775" cy="523220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유사도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(Similarity)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7248A-9553-4E3D-9E29-3A26B1532624}"/>
              </a:ext>
            </a:extLst>
          </p:cNvPr>
          <p:cNvSpPr txBox="1"/>
          <p:nvPr/>
        </p:nvSpPr>
        <p:spPr>
          <a:xfrm>
            <a:off x="3004456" y="2976315"/>
            <a:ext cx="6200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추천 해줄 대상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선호도를 바탕으로 계산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대상에 대한 평점을 바탕으로 집계한 선호도를 바탕으로 상관 관계를 수치화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6C6CCCA-A30E-40C1-9CD9-D207DF103C1F}"/>
              </a:ext>
            </a:extLst>
          </p:cNvPr>
          <p:cNvSpPr/>
          <p:nvPr/>
        </p:nvSpPr>
        <p:spPr>
          <a:xfrm>
            <a:off x="3056714" y="4797287"/>
            <a:ext cx="1637212" cy="1637212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타니모토</a:t>
            </a:r>
            <a:r>
              <a:rPr lang="ko-KR" altLang="en-US" dirty="0"/>
              <a:t> 상관계수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3A3A299-09D8-40D1-997E-D86BC0E515B9}"/>
              </a:ext>
            </a:extLst>
          </p:cNvPr>
          <p:cNvSpPr/>
          <p:nvPr/>
        </p:nvSpPr>
        <p:spPr>
          <a:xfrm>
            <a:off x="5307883" y="4797287"/>
            <a:ext cx="1637212" cy="1637212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코사인</a:t>
            </a:r>
            <a:endParaRPr lang="en-US" altLang="ko-KR" dirty="0"/>
          </a:p>
          <a:p>
            <a:pPr algn="ctr"/>
            <a:r>
              <a:rPr lang="ko-KR" altLang="en-US" dirty="0"/>
              <a:t>상관계수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08C3C68-7272-4FDE-9F63-244A245DCF48}"/>
              </a:ext>
            </a:extLst>
          </p:cNvPr>
          <p:cNvSpPr/>
          <p:nvPr/>
        </p:nvSpPr>
        <p:spPr>
          <a:xfrm>
            <a:off x="7554697" y="4797287"/>
            <a:ext cx="1637212" cy="1637212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피어슨</a:t>
            </a:r>
            <a:endParaRPr lang="en-US" altLang="ko-KR" dirty="0"/>
          </a:p>
          <a:p>
            <a:pPr algn="ctr"/>
            <a:r>
              <a:rPr lang="ko-KR" altLang="en-US" dirty="0"/>
              <a:t>상관계수</a:t>
            </a:r>
          </a:p>
        </p:txBody>
      </p:sp>
    </p:spTree>
    <p:extLst>
      <p:ext uri="{BB962C8B-B14F-4D97-AF65-F5344CB8AC3E}">
        <p14:creationId xmlns:p14="http://schemas.microsoft.com/office/powerpoint/2010/main" val="365744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A82B5843-B3B9-45C1-92DD-268EE91A7D4F}"/>
              </a:ext>
            </a:extLst>
          </p:cNvPr>
          <p:cNvSpPr txBox="1"/>
          <p:nvPr/>
        </p:nvSpPr>
        <p:spPr>
          <a:xfrm>
            <a:off x="1118986" y="487626"/>
            <a:ext cx="160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2">
                      <a:alpha val="30000"/>
                    </a:schemeClr>
                  </a:solidFill>
                </a:ln>
                <a:solidFill>
                  <a:srgbClr val="2C374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이론 설명</a:t>
            </a:r>
            <a:endParaRPr lang="en-US" altLang="ko-KR" sz="2400" b="1" dirty="0">
              <a:ln>
                <a:solidFill>
                  <a:schemeClr val="tx2">
                    <a:alpha val="30000"/>
                  </a:schemeClr>
                </a:solidFill>
              </a:ln>
              <a:solidFill>
                <a:srgbClr val="2C374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B87D16-88CA-43A8-B41C-F530BD1B94EA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2725783" y="718459"/>
            <a:ext cx="9213668" cy="0"/>
          </a:xfrm>
          <a:prstGeom prst="line">
            <a:avLst/>
          </a:prstGeom>
          <a:ln w="15875">
            <a:solidFill>
              <a:srgbClr val="2C37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B79AC0AF-D4D6-48A7-928D-E86EBA39C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29330" r="9710" b="21532"/>
          <a:stretch/>
        </p:blipFill>
        <p:spPr>
          <a:xfrm>
            <a:off x="10852443" y="81738"/>
            <a:ext cx="1176805" cy="560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BE633-3457-4C95-8D31-74E95CA8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8715" r="84500" b="32364"/>
          <a:stretch/>
        </p:blipFill>
        <p:spPr>
          <a:xfrm>
            <a:off x="347356" y="180566"/>
            <a:ext cx="801310" cy="92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8B4C9-4439-458B-8A0F-867718138547}"/>
              </a:ext>
            </a:extLst>
          </p:cNvPr>
          <p:cNvSpPr txBox="1"/>
          <p:nvPr/>
        </p:nvSpPr>
        <p:spPr>
          <a:xfrm>
            <a:off x="3219821" y="1096483"/>
            <a:ext cx="5769775" cy="954107"/>
          </a:xfrm>
          <a:prstGeom prst="rect">
            <a:avLst/>
          </a:prstGeom>
          <a:solidFill>
            <a:srgbClr val="2C374D"/>
          </a:solidFill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M" panose="02020603020101020101" pitchFamily="18" charset="-127"/>
                <a:ea typeface="서울남산체 M" panose="02020603020101020101" pitchFamily="18" charset="-127"/>
              </a:defRPr>
            </a:lvl1pPr>
          </a:lstStyle>
          <a:p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피어슨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상관계수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(1/2)</a:t>
            </a:r>
          </a:p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(Pearson correlation coefficient)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7248A-9553-4E3D-9E29-3A26B1532624}"/>
              </a:ext>
            </a:extLst>
          </p:cNvPr>
          <p:cNvSpPr txBox="1"/>
          <p:nvPr/>
        </p:nvSpPr>
        <p:spPr>
          <a:xfrm>
            <a:off x="3004456" y="2540881"/>
            <a:ext cx="620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각기 다른 두 연속데이터 집합의 상관관계를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음의 상관관계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~ +1(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양의 상관관계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나타낸다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7FBA55-80BF-426B-8703-0B6A1AFED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87" y="3187212"/>
            <a:ext cx="3326434" cy="3326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4ACFFB-14C8-4DC7-B477-F30FFB555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852" y="3278193"/>
            <a:ext cx="5112797" cy="16705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7A9451-1617-482B-86F8-BBEEFB8E5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914" y="4948778"/>
            <a:ext cx="5112797" cy="1751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31BC4E-55A0-4F61-8DB4-559F1CEDB1D4}"/>
              </a:ext>
            </a:extLst>
          </p:cNvPr>
          <p:cNvSpPr txBox="1"/>
          <p:nvPr/>
        </p:nvSpPr>
        <p:spPr>
          <a:xfrm>
            <a:off x="7953220" y="5869239"/>
            <a:ext cx="17331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칼 </a:t>
            </a:r>
            <a:r>
              <a:rPr lang="ko-KR" altLang="en-US" sz="1100" dirty="0" err="1">
                <a:latin typeface="+mn-ea"/>
              </a:rPr>
              <a:t>피어슨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(Karl Pearson)</a:t>
            </a:r>
            <a:br>
              <a:rPr lang="en-US" altLang="ko-KR" sz="1100" dirty="0">
                <a:latin typeface="+mn-ea"/>
              </a:rPr>
            </a:br>
            <a:r>
              <a:rPr lang="en-US" altLang="ko-KR" sz="1100" dirty="0">
                <a:latin typeface="+mn-ea"/>
              </a:rPr>
              <a:t>1857 - 1928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345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사용자 지정 2">
      <a:dk1>
        <a:sysClr val="windowText" lastClr="000000"/>
      </a:dk1>
      <a:lt1>
        <a:sysClr val="window" lastClr="FFFFFF"/>
      </a:lt1>
      <a:dk2>
        <a:srgbClr val="3A4966"/>
      </a:dk2>
      <a:lt2>
        <a:srgbClr val="EEECE1"/>
      </a:lt2>
      <a:accent1>
        <a:srgbClr val="3A4966"/>
      </a:accent1>
      <a:accent2>
        <a:srgbClr val="4E6294"/>
      </a:accent2>
      <a:accent3>
        <a:srgbClr val="6573A7"/>
      </a:accent3>
      <a:accent4>
        <a:srgbClr val="6B9FC7"/>
      </a:accent4>
      <a:accent5>
        <a:srgbClr val="4BACC6"/>
      </a:accent5>
      <a:accent6>
        <a:srgbClr val="8064A2"/>
      </a:accent6>
      <a:hlink>
        <a:srgbClr val="8064A2"/>
      </a:hlink>
      <a:folHlink>
        <a:srgbClr val="800080"/>
      </a:folHlink>
    </a:clrScheme>
    <a:fontScheme name="나눔바른고딕 light">
      <a:majorFont>
        <a:latin typeface="나눔바른고딕 Light"/>
        <a:ea typeface="나눔바른고딕 Light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613</TotalTime>
  <Words>341</Words>
  <Application>Microsoft Office PowerPoint</Application>
  <PresentationFormat>와이드스크린</PresentationFormat>
  <Paragraphs>157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나눔바른고딕 UltraLight</vt:lpstr>
      <vt:lpstr>맑은 고딕</vt:lpstr>
      <vt:lpstr>Wingdings 2</vt:lpstr>
      <vt:lpstr>나눔바른고딕 Light</vt:lpstr>
      <vt:lpstr>Calibri Light</vt:lpstr>
      <vt:lpstr>Calibri</vt:lpstr>
      <vt:lpstr>HDOfficeLightV0</vt:lpstr>
      <vt:lpstr>1_HDOfficeLightV0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Windows 사용자</cp:lastModifiedBy>
  <cp:revision>68</cp:revision>
  <dcterms:created xsi:type="dcterms:W3CDTF">2017-07-21T02:51:28Z</dcterms:created>
  <dcterms:modified xsi:type="dcterms:W3CDTF">2018-07-13T05:10:33Z</dcterms:modified>
</cp:coreProperties>
</file>